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1" r:id="rId26"/>
    <p:sldId id="282" r:id="rId27"/>
    <p:sldId id="283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0971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3.xml"/><Relationship Id="rId13" Type="http://schemas.openxmlformats.org/officeDocument/2006/relationships/slide" Target="../slides/slide24.xml"/><Relationship Id="rId3" Type="http://schemas.openxmlformats.org/officeDocument/2006/relationships/slide" Target="../slides/slide6.xml"/><Relationship Id="rId7" Type="http://schemas.openxmlformats.org/officeDocument/2006/relationships/slide" Target="../slides/slide11.xml"/><Relationship Id="rId12" Type="http://schemas.openxmlformats.org/officeDocument/2006/relationships/slide" Target="../slides/slide21.xml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0.xml"/><Relationship Id="rId11" Type="http://schemas.openxmlformats.org/officeDocument/2006/relationships/slide" Target="../slides/slide19.xml"/><Relationship Id="rId5" Type="http://schemas.openxmlformats.org/officeDocument/2006/relationships/slide" Target="../slides/slide9.xml"/><Relationship Id="rId10" Type="http://schemas.openxmlformats.org/officeDocument/2006/relationships/slide" Target="../slides/slide17.xml"/><Relationship Id="rId4" Type="http://schemas.openxmlformats.org/officeDocument/2006/relationships/slide" Target="../slides/slide7.xml"/><Relationship Id="rId9" Type="http://schemas.openxmlformats.org/officeDocument/2006/relationships/slide" Target="../slides/slide1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3.xml"/><Relationship Id="rId13" Type="http://schemas.openxmlformats.org/officeDocument/2006/relationships/slide" Target="../slides/slide24.xml"/><Relationship Id="rId3" Type="http://schemas.openxmlformats.org/officeDocument/2006/relationships/slide" Target="../slides/slide6.xml"/><Relationship Id="rId7" Type="http://schemas.openxmlformats.org/officeDocument/2006/relationships/slide" Target="../slides/slide11.xml"/><Relationship Id="rId12" Type="http://schemas.openxmlformats.org/officeDocument/2006/relationships/slide" Target="../slides/slide21.xml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0.xml"/><Relationship Id="rId11" Type="http://schemas.openxmlformats.org/officeDocument/2006/relationships/slide" Target="../slides/slide19.xml"/><Relationship Id="rId5" Type="http://schemas.openxmlformats.org/officeDocument/2006/relationships/slide" Target="../slides/slide9.xml"/><Relationship Id="rId10" Type="http://schemas.openxmlformats.org/officeDocument/2006/relationships/slide" Target="../slides/slide17.xml"/><Relationship Id="rId4" Type="http://schemas.openxmlformats.org/officeDocument/2006/relationships/slide" Target="../slides/slide7.xml"/><Relationship Id="rId9" Type="http://schemas.openxmlformats.org/officeDocument/2006/relationships/slide" Target="../slides/slide1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9144"/>
            <a:ext cx="2157984" cy="64922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2697480" y="9144"/>
            <a:ext cx="7269480" cy="64922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10387584" y="9144"/>
            <a:ext cx="1801368" cy="64922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681a627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9144"/>
            <a:ext cx="2157984" cy="64922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4" name="MasterShapeName"/>
          <p:cNvSpPr/>
          <p:nvPr/>
        </p:nvSpPr>
        <p:spPr>
          <a:xfrm>
            <a:off x="2697480" y="9144"/>
            <a:ext cx="7269480" cy="64922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5" name="MasterShapeName"/>
          <p:cNvSpPr/>
          <p:nvPr/>
        </p:nvSpPr>
        <p:spPr>
          <a:xfrm>
            <a:off x="10387584" y="9144"/>
            <a:ext cx="1801368" cy="649224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sp>
        <p:nvSpPr>
          <p:cNvPr id="6" name="C_0#auto_editor_catalog_0?lid=7e60aae08&amp;amp;cid=7e60aae08&amp;amp;vtp=1">
            <a:hlinkClick r:id="rId3" action="ppaction://hlinksldjump"/>
          </p:cNvPr>
          <p:cNvSpPr/>
          <p:nvPr/>
        </p:nvSpPr>
        <p:spPr>
          <a:xfrm>
            <a:off x="2002536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sz="1200" dirty="0"/>
          </a:p>
        </p:txBody>
      </p:sp>
      <p:sp>
        <p:nvSpPr>
          <p:cNvPr id="7" name="C_0#auto_editor_catalog_0?lid=2af63f52e&amp;amp;cid=2af63f52e&amp;amp;vtp=1">
            <a:hlinkClick r:id="rId4" action="ppaction://hlinksldjump"/>
          </p:cNvPr>
          <p:cNvSpPr/>
          <p:nvPr/>
        </p:nvSpPr>
        <p:spPr>
          <a:xfrm>
            <a:off x="2578608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sz="1200" dirty="0"/>
          </a:p>
        </p:txBody>
      </p:sp>
      <p:sp>
        <p:nvSpPr>
          <p:cNvPr id="8" name="C_0#auto_editor_catalog_0?lid=5318b3890&amp;amp;cid=5318b3890&amp;amp;vtp=1">
            <a:hlinkClick r:id="rId5" action="ppaction://hlinksldjump"/>
          </p:cNvPr>
          <p:cNvSpPr/>
          <p:nvPr/>
        </p:nvSpPr>
        <p:spPr>
          <a:xfrm>
            <a:off x="3154680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sz="1200" dirty="0"/>
          </a:p>
        </p:txBody>
      </p:sp>
      <p:sp>
        <p:nvSpPr>
          <p:cNvPr id="9" name="C_0#auto_editor_catalog_0?lid=6a170e59a&amp;amp;cid=6a170e59a&amp;amp;vtp=1">
            <a:hlinkClick r:id="rId6" action="ppaction://hlinksldjump"/>
          </p:cNvPr>
          <p:cNvSpPr/>
          <p:nvPr/>
        </p:nvSpPr>
        <p:spPr>
          <a:xfrm>
            <a:off x="3730752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sz="1200" dirty="0"/>
          </a:p>
        </p:txBody>
      </p:sp>
      <p:sp>
        <p:nvSpPr>
          <p:cNvPr id="10" name="C_0#auto_editor_catalog_0?lid=d2c851ea7&amp;amp;cid=d2c851ea7&amp;amp;vtp=1">
            <a:hlinkClick r:id="rId7" action="ppaction://hlinksldjump"/>
          </p:cNvPr>
          <p:cNvSpPr/>
          <p:nvPr/>
        </p:nvSpPr>
        <p:spPr>
          <a:xfrm>
            <a:off x="4297680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sz="1200" dirty="0"/>
          </a:p>
        </p:txBody>
      </p:sp>
      <p:sp>
        <p:nvSpPr>
          <p:cNvPr id="11" name="C_0#auto_editor_catalog_0?lid=6819d343b&amp;amp;cid=6819d343b&amp;amp;vtp=1">
            <a:hlinkClick r:id="rId8" action="ppaction://hlinksldjump"/>
          </p:cNvPr>
          <p:cNvSpPr/>
          <p:nvPr/>
        </p:nvSpPr>
        <p:spPr>
          <a:xfrm>
            <a:off x="4873752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endParaRPr lang="en-US" sz="1200" dirty="0"/>
          </a:p>
        </p:txBody>
      </p:sp>
      <p:sp>
        <p:nvSpPr>
          <p:cNvPr id="12" name="C_0#auto_editor_catalog_0?lid=a0cd6e7c0&amp;amp;cid=a0cd6e7c0&amp;amp;vtp=1">
            <a:hlinkClick r:id="rId9" action="ppaction://hlinksldjump"/>
          </p:cNvPr>
          <p:cNvSpPr/>
          <p:nvPr/>
        </p:nvSpPr>
        <p:spPr>
          <a:xfrm>
            <a:off x="5449824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endParaRPr lang="en-US" sz="1200" dirty="0"/>
          </a:p>
        </p:txBody>
      </p:sp>
      <p:sp>
        <p:nvSpPr>
          <p:cNvPr id="13" name="C_0#auto_editor_catalog_0?lid=33f50060d&amp;amp;cid=33f50060d&amp;amp;vtp=1">
            <a:hlinkClick r:id="rId10" action="ppaction://hlinksldjump"/>
          </p:cNvPr>
          <p:cNvSpPr/>
          <p:nvPr/>
        </p:nvSpPr>
        <p:spPr>
          <a:xfrm>
            <a:off x="6025896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endParaRPr lang="en-US" sz="1200" dirty="0"/>
          </a:p>
        </p:txBody>
      </p:sp>
      <p:sp>
        <p:nvSpPr>
          <p:cNvPr id="14" name="C_0#auto_editor_catalog_0?lid=f97cc85fa&amp;amp;cid=f97cc85fa&amp;amp;vtp=1">
            <a:hlinkClick r:id="rId11" action="ppaction://hlinksldjump"/>
          </p:cNvPr>
          <p:cNvSpPr/>
          <p:nvPr/>
        </p:nvSpPr>
        <p:spPr>
          <a:xfrm>
            <a:off x="6601968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endParaRPr lang="en-US" sz="1200" dirty="0"/>
          </a:p>
        </p:txBody>
      </p:sp>
      <p:sp>
        <p:nvSpPr>
          <p:cNvPr id="15" name="C_0#auto_editor_catalog_0?lid=c17b7524e&amp;amp;cid=c17b7524e&amp;amp;vtp=1">
            <a:hlinkClick r:id="rId12" action="ppaction://hlinksldjump"/>
          </p:cNvPr>
          <p:cNvSpPr/>
          <p:nvPr/>
        </p:nvSpPr>
        <p:spPr>
          <a:xfrm>
            <a:off x="7178040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endParaRPr lang="en-US" sz="1200" dirty="0"/>
          </a:p>
        </p:txBody>
      </p:sp>
      <p:sp>
        <p:nvSpPr>
          <p:cNvPr id="16" name="C_0#auto_editor_catalog_0?lid=8351dcdfb&amp;amp;cid=8351dcdfb&amp;amp;vtp=1">
            <a:hlinkClick r:id="rId13" action="ppaction://hlinksldjump"/>
          </p:cNvPr>
          <p:cNvSpPr/>
          <p:nvPr/>
        </p:nvSpPr>
        <p:spPr>
          <a:xfrm>
            <a:off x="7754112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df=b06e690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9144"/>
            <a:ext cx="2157984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600" b="1" i="0" dirty="0">
                <a:solidFill>
                  <a:srgbClr val="000000"/>
                </a:solidFill>
                <a:latin typeface="Alibaba PuHuiTi Regular" pitchFamily="34" charset="0"/>
                <a:ea typeface="Alibaba PuHuiTi Regular" pitchFamily="34" charset="-122"/>
                <a:cs typeface="Alibaba PuHuiTi Regular" pitchFamily="34" charset="-120"/>
              </a:rPr>
              <a:t>A</a:t>
            </a:r>
            <a:endParaRPr lang="en-US" sz="3600" dirty="0"/>
          </a:p>
        </p:txBody>
      </p:sp>
      <p:sp>
        <p:nvSpPr>
          <p:cNvPr id="4" name="MasterShapeName"/>
          <p:cNvSpPr/>
          <p:nvPr/>
        </p:nvSpPr>
        <p:spPr>
          <a:xfrm>
            <a:off x="2697480" y="9144"/>
            <a:ext cx="7269480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3600" b="0" i="0" dirty="0">
                <a:solidFill>
                  <a:srgbClr val="FFFFFF"/>
                </a:solidFill>
                <a:latin typeface="Alibaba PuHuiTi Regular" pitchFamily="34" charset="0"/>
                <a:ea typeface="Alibaba PuHuiTi Regular" pitchFamily="34" charset="-122"/>
                <a:cs typeface="Alibaba PuHuiTi Regular" pitchFamily="34" charset="-120"/>
              </a:rPr>
              <a:t>湖南真题诊断练</a:t>
            </a:r>
            <a:endParaRPr lang="en-US" sz="3600" dirty="0"/>
          </a:p>
        </p:txBody>
      </p:sp>
      <p:sp>
        <p:nvSpPr>
          <p:cNvPr id="5" name="MasterShapeName"/>
          <p:cNvSpPr/>
          <p:nvPr/>
        </p:nvSpPr>
        <p:spPr>
          <a:xfrm>
            <a:off x="10387584" y="9144"/>
            <a:ext cx="1801368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0" i="0" dirty="0">
                <a:solidFill>
                  <a:srgbClr val="FFFFFF"/>
                </a:solidFill>
                <a:latin typeface="阿里妈妈数黑体" pitchFamily="34" charset="0"/>
                <a:ea typeface="阿里妈妈数黑体" pitchFamily="34" charset="-122"/>
                <a:cs typeface="阿里妈妈数黑体" pitchFamily="34" charset="-120"/>
              </a:rPr>
              <a:t>刷诊断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681a62726#df=b06e690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0" y="9144"/>
            <a:ext cx="2157984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3600" b="1" i="0" dirty="0">
                <a:solidFill>
                  <a:srgbClr val="000000"/>
                </a:solidFill>
                <a:latin typeface="Alibaba PuHuiTi Regular" pitchFamily="34" charset="0"/>
                <a:ea typeface="Alibaba PuHuiTi Regular" pitchFamily="34" charset="-122"/>
                <a:cs typeface="Alibaba PuHuiTi Regular" pitchFamily="34" charset="-120"/>
              </a:rPr>
              <a:t>A</a:t>
            </a:r>
            <a:endParaRPr lang="en-US" sz="3600" dirty="0"/>
          </a:p>
        </p:txBody>
      </p:sp>
      <p:sp>
        <p:nvSpPr>
          <p:cNvPr id="4" name="MasterShapeName"/>
          <p:cNvSpPr/>
          <p:nvPr/>
        </p:nvSpPr>
        <p:spPr>
          <a:xfrm>
            <a:off x="2697480" y="9144"/>
            <a:ext cx="7269480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lang="en-US" sz="3600" b="0" i="0" dirty="0">
                <a:solidFill>
                  <a:srgbClr val="FFFFFF"/>
                </a:solidFill>
                <a:latin typeface="Alibaba PuHuiTi Regular" pitchFamily="34" charset="0"/>
                <a:ea typeface="Alibaba PuHuiTi Regular" pitchFamily="34" charset="-122"/>
                <a:cs typeface="Alibaba PuHuiTi Regular" pitchFamily="34" charset="-120"/>
              </a:rPr>
              <a:t>湖南真题诊断练</a:t>
            </a:r>
            <a:endParaRPr lang="en-US" sz="3600" dirty="0"/>
          </a:p>
        </p:txBody>
      </p:sp>
      <p:sp>
        <p:nvSpPr>
          <p:cNvPr id="5" name="MasterShapeName"/>
          <p:cNvSpPr/>
          <p:nvPr/>
        </p:nvSpPr>
        <p:spPr>
          <a:xfrm>
            <a:off x="10387584" y="9144"/>
            <a:ext cx="1801368" cy="64922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800" b="0" i="0" dirty="0">
                <a:solidFill>
                  <a:srgbClr val="FFFFFF"/>
                </a:solidFill>
                <a:latin typeface="阿里妈妈数黑体" pitchFamily="34" charset="0"/>
                <a:ea typeface="阿里妈妈数黑体" pitchFamily="34" charset="-122"/>
                <a:cs typeface="阿里妈妈数黑体" pitchFamily="34" charset="-120"/>
              </a:rPr>
              <a:t>刷诊断</a:t>
            </a:r>
            <a:endParaRPr lang="en-US" sz="2800" dirty="0"/>
          </a:p>
        </p:txBody>
      </p:sp>
      <p:sp>
        <p:nvSpPr>
          <p:cNvPr id="6" name="C_0#auto_editor_catalog_0?lid=7e60aae08&amp;amp;cid=7e60aae08&amp;amp;vtp=1">
            <a:hlinkClick r:id="rId3" action="ppaction://hlinksldjump"/>
          </p:cNvPr>
          <p:cNvSpPr/>
          <p:nvPr/>
        </p:nvSpPr>
        <p:spPr>
          <a:xfrm>
            <a:off x="2002536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sz="1200" dirty="0"/>
          </a:p>
        </p:txBody>
      </p:sp>
      <p:sp>
        <p:nvSpPr>
          <p:cNvPr id="7" name="C_0#auto_editor_catalog_0?lid=2af63f52e&amp;amp;cid=2af63f52e&amp;amp;vtp=1">
            <a:hlinkClick r:id="rId4" action="ppaction://hlinksldjump"/>
          </p:cNvPr>
          <p:cNvSpPr/>
          <p:nvPr/>
        </p:nvSpPr>
        <p:spPr>
          <a:xfrm>
            <a:off x="2578608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sz="1200" dirty="0"/>
          </a:p>
        </p:txBody>
      </p:sp>
      <p:sp>
        <p:nvSpPr>
          <p:cNvPr id="8" name="C_0#auto_editor_catalog_0?lid=5318b3890&amp;amp;cid=5318b3890&amp;amp;vtp=1">
            <a:hlinkClick r:id="rId5" action="ppaction://hlinksldjump"/>
          </p:cNvPr>
          <p:cNvSpPr/>
          <p:nvPr/>
        </p:nvSpPr>
        <p:spPr>
          <a:xfrm>
            <a:off x="3154680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sz="1200" dirty="0"/>
          </a:p>
        </p:txBody>
      </p:sp>
      <p:sp>
        <p:nvSpPr>
          <p:cNvPr id="9" name="C_0#auto_editor_catalog_0?lid=6a170e59a&amp;amp;cid=6a170e59a&amp;amp;vtp=1">
            <a:hlinkClick r:id="rId6" action="ppaction://hlinksldjump"/>
          </p:cNvPr>
          <p:cNvSpPr/>
          <p:nvPr/>
        </p:nvSpPr>
        <p:spPr>
          <a:xfrm>
            <a:off x="3730752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endParaRPr lang="en-US" sz="1200" dirty="0"/>
          </a:p>
        </p:txBody>
      </p:sp>
      <p:sp>
        <p:nvSpPr>
          <p:cNvPr id="10" name="C_0#auto_editor_catalog_0?lid=d2c851ea7&amp;amp;cid=d2c851ea7&amp;amp;vtp=1">
            <a:hlinkClick r:id="rId7" action="ppaction://hlinksldjump"/>
          </p:cNvPr>
          <p:cNvSpPr/>
          <p:nvPr/>
        </p:nvSpPr>
        <p:spPr>
          <a:xfrm>
            <a:off x="4297680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endParaRPr lang="en-US" sz="1200" dirty="0"/>
          </a:p>
        </p:txBody>
      </p:sp>
      <p:sp>
        <p:nvSpPr>
          <p:cNvPr id="11" name="C_0#auto_editor_catalog_0?lid=6819d343b&amp;amp;cid=6819d343b&amp;amp;vtp=1">
            <a:hlinkClick r:id="rId8" action="ppaction://hlinksldjump"/>
          </p:cNvPr>
          <p:cNvSpPr/>
          <p:nvPr/>
        </p:nvSpPr>
        <p:spPr>
          <a:xfrm>
            <a:off x="4873752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</a:t>
            </a:r>
            <a:endParaRPr lang="en-US" sz="1200" dirty="0"/>
          </a:p>
        </p:txBody>
      </p:sp>
      <p:sp>
        <p:nvSpPr>
          <p:cNvPr id="12" name="C_0#auto_editor_catalog_0?lid=a0cd6e7c0&amp;amp;cid=a0cd6e7c0&amp;amp;vtp=1">
            <a:hlinkClick r:id="rId9" action="ppaction://hlinksldjump"/>
          </p:cNvPr>
          <p:cNvSpPr/>
          <p:nvPr/>
        </p:nvSpPr>
        <p:spPr>
          <a:xfrm>
            <a:off x="5449824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</a:t>
            </a:r>
            <a:endParaRPr lang="en-US" sz="1200" dirty="0"/>
          </a:p>
        </p:txBody>
      </p:sp>
      <p:sp>
        <p:nvSpPr>
          <p:cNvPr id="13" name="C_0#auto_editor_catalog_0?lid=33f50060d&amp;amp;cid=33f50060d&amp;amp;vtp=1">
            <a:hlinkClick r:id="rId10" action="ppaction://hlinksldjump"/>
          </p:cNvPr>
          <p:cNvSpPr/>
          <p:nvPr/>
        </p:nvSpPr>
        <p:spPr>
          <a:xfrm>
            <a:off x="6025896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</a:t>
            </a:r>
            <a:endParaRPr lang="en-US" sz="1200" dirty="0"/>
          </a:p>
        </p:txBody>
      </p:sp>
      <p:sp>
        <p:nvSpPr>
          <p:cNvPr id="14" name="C_0#auto_editor_catalog_0?lid=f97cc85fa&amp;amp;cid=f97cc85fa&amp;amp;vtp=1">
            <a:hlinkClick r:id="rId11" action="ppaction://hlinksldjump"/>
          </p:cNvPr>
          <p:cNvSpPr/>
          <p:nvPr/>
        </p:nvSpPr>
        <p:spPr>
          <a:xfrm>
            <a:off x="6601968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</a:t>
            </a:r>
            <a:endParaRPr lang="en-US" sz="1200" dirty="0"/>
          </a:p>
        </p:txBody>
      </p:sp>
      <p:sp>
        <p:nvSpPr>
          <p:cNvPr id="15" name="C_0#auto_editor_catalog_0?lid=c17b7524e&amp;amp;cid=c17b7524e&amp;amp;vtp=1">
            <a:hlinkClick r:id="rId12" action="ppaction://hlinksldjump"/>
          </p:cNvPr>
          <p:cNvSpPr/>
          <p:nvPr/>
        </p:nvSpPr>
        <p:spPr>
          <a:xfrm>
            <a:off x="7178040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endParaRPr lang="en-US" sz="1200" dirty="0"/>
          </a:p>
        </p:txBody>
      </p:sp>
      <p:sp>
        <p:nvSpPr>
          <p:cNvPr id="16" name="C_0#auto_editor_catalog_0?lid=8351dcdfb&amp;amp;cid=8351dcdfb&amp;amp;vtp=1">
            <a:hlinkClick r:id="rId13" action="ppaction://hlinksldjump"/>
          </p:cNvPr>
          <p:cNvSpPr/>
          <p:nvPr/>
        </p:nvSpPr>
        <p:spPr>
          <a:xfrm>
            <a:off x="7754112" y="6318504"/>
            <a:ext cx="502920" cy="283464"/>
          </a:xfrm>
          <a:prstGeom prst="rect">
            <a:avLst/>
          </a:prstGeom>
          <a:solidFill>
            <a:srgbClr val="3DC1FF"/>
          </a:solidFill>
          <a:ln/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</a:t>
            </a:r>
            <a:endParaRPr lang="en-US" sz="12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emistry#pid=68a414051bb33c17b50bd586#tid=68ad4c53126c03000935e9c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464" y="1508760"/>
            <a:ext cx="1362456" cy="13350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-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6_BD.11_1#6a170e59a?htil=1&amp;vcp=1&amp;pid=7a8b19f1a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19083" y="2045695"/>
            <a:ext cx="1106424" cy="950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6_BD.11_2#6a170e59a?htil=1&amp;vcp=1&amp;pid=7a8b19f1a&amp;color=0,0,0&amp;vtp=1&amp;bt=1&amp;bbb=1&amp;hb=1&amp;hs=1"/>
          <p:cNvSpPr/>
          <p:nvPr/>
        </p:nvSpPr>
        <p:spPr>
          <a:xfrm>
            <a:off x="502920" y="1999976"/>
            <a:ext cx="994867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4.［2025湖南中考］化学社团同学进行实验前注意到如图所示的图标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，意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识到应该(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6_AN.12_1#6a170e59a.bracket?vcp=1&amp;pid=7a8b19f1a&amp;color=0,0,0&amp;vpa=4&amp;vtp=1"/>
          <p:cNvSpPr/>
          <p:nvPr/>
        </p:nvSpPr>
        <p:spPr>
          <a:xfrm>
            <a:off x="1967357" y="2547346"/>
            <a:ext cx="423926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5" name="QC_6_BD.11_3#6a170e59a.choices?htil=1&amp;vcp=1&amp;pid=7a8b19f1a&amp;color=0,0,0&amp;vtp=1&amp;bbb=1&amp;hs=1"/>
          <p:cNvSpPr/>
          <p:nvPr/>
        </p:nvSpPr>
        <p:spPr>
          <a:xfrm>
            <a:off x="503995" y="3089318"/>
            <a:ext cx="11184010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  <a:tabLst>
                <a:tab pos="2706243" algn="l"/>
                <a:tab pos="5082286" algn="l"/>
                <a:tab pos="776312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.正确使用火源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B.戴好护目镜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C.注意用电安全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.开启排风扇</a:t>
            </a:r>
            <a:endParaRPr lang="en-US" altLang="zh-CN" sz="2400" dirty="0"/>
          </a:p>
        </p:txBody>
      </p:sp>
      <p:sp>
        <p:nvSpPr>
          <p:cNvPr id="6" name="QC_6_AS.13_1#6a170e59a?vcp=1&amp;pid=7a8b19f1a&amp;color=0,0,0&amp;vtp=1&amp;bbb=1&amp;hb=1"/>
          <p:cNvSpPr/>
          <p:nvPr/>
        </p:nvSpPr>
        <p:spPr>
          <a:xfrm>
            <a:off x="502920" y="3640181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题图为护目镜，化学社团同学进行实验前注意到该图标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，意识到应该戴好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护目镜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，以保护眼睛。故选B。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4_1#d2c851ea7?vcp=1&amp;pid=7a8b19f1a&amp;color=0,0,0&amp;vtp=1&amp;bt=1&amp;bbb=1"/>
          <p:cNvSpPr/>
          <p:nvPr/>
        </p:nvSpPr>
        <p:spPr>
          <a:xfrm>
            <a:off x="502920" y="2535599"/>
            <a:ext cx="1118311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5.［2025湖南中考］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有关该实验的说法正确的是(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6_AN.15_1#d2c851ea7.bracket?vcp=1&amp;pid=7a8b19f1a&amp;color=0,0,0&amp;vpa=5&amp;vtp=1"/>
          <p:cNvSpPr/>
          <p:nvPr/>
        </p:nvSpPr>
        <p:spPr>
          <a:xfrm>
            <a:off x="7060056" y="2533694"/>
            <a:ext cx="441389" cy="4881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6_BD.14_2#d2c851ea7.choices?vcp=1&amp;pid=7a8b19f1a&amp;color=0,0,0&amp;vtp=1&amp;bbb=1"/>
          <p:cNvSpPr/>
          <p:nvPr/>
        </p:nvSpPr>
        <p:spPr>
          <a:xfrm>
            <a:off x="502920" y="3093128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.铁的金属活动性比铜强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.培养皿中溶液颜色无变化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C.不能用铝丝代替铁丝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.该反应属于复分解反应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6_AS.16_1#d2c851ea7?vcp=1&amp;pid=7a8b19f1a&amp;color=0,0,0&amp;mp=1&amp;vtp=1&amp;bt=1&amp;bbb=1&amp;hb=1"/>
              <p:cNvSpPr/>
              <p:nvPr/>
            </p:nvSpPr>
            <p:spPr>
              <a:xfrm>
                <a:off x="502920" y="1422824"/>
                <a:ext cx="11183112" cy="3827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向装有铁丝的培养皿中加入硫酸铜溶液，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一段时间后铁丝表面变成红色，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说明铁能把铜从硫酸铜溶液中置换出来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，说明铁的金属活动性比铜强，A正确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；铁与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硫酸铜反应生成硫酸亚铁和铜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，硫酸铜溶液呈蓝色，硫酸亚铁溶液呈浅绿色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，培养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皿中溶液会从蓝色逐渐变为浅绿色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，B错误；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铝在金属活动性顺序中也排在铜前面，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铝也能和硫酸铜溶液反应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，能用铝丝代替铁丝，C错误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；铁与硫酸铜溶液反应的化学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方程式为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Fe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CuSO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ar-AE" altLang="zh-CN" i="1" baseline="-30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ar-AE" altLang="zh-CN" sz="2400" b="0" i="1" baseline="-20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ar-AE" altLang="zh-CN" sz="2400" b="0" i="1" baseline="-8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ar-AE" altLang="zh-CN" sz="2400" b="0" baseline="-1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ar-AE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mr>
                    </m:m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Cu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FeSO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，此反应是一种单质与一种化合物反应生成另一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种单质和另一种化合物的反应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，属于置换反应，不是复分解反应，D错误。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6_AS.16_1#d2c851ea7?vcp=1&amp;pid=7a8b19f1a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22824"/>
                <a:ext cx="11183112" cy="3827399"/>
              </a:xfrm>
              <a:prstGeom prst="rect">
                <a:avLst/>
              </a:prstGeom>
              <a:blipFill>
                <a:blip r:embed="rId3"/>
                <a:stretch>
                  <a:fillRect l="-1690" r="-1200" b="-4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17_1#6819d343b?vcp=1&amp;pid=b06e69053&amp;color=0,0,0&amp;vtp=1&amp;bt=1&amp;bbb=1&amp;hb=1"/>
              <p:cNvSpPr/>
              <p:nvPr/>
            </p:nvSpPr>
            <p:spPr>
              <a:xfrm>
                <a:off x="502920" y="2263819"/>
                <a:ext cx="11183112" cy="1033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6.［2025湖南长沙中考］湖南已建成自然资源全要素市场平台，通过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AI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智能分析有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效破解了供需信息壁垒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下列有关自然资源的说法正确的是(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BD.17_1#6819d343b?vcp=1&amp;pid=b06e6905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263819"/>
                <a:ext cx="11183112" cy="1033399"/>
              </a:xfrm>
              <a:prstGeom prst="rect">
                <a:avLst/>
              </a:prstGeom>
              <a:blipFill>
                <a:blip r:embed="rId3"/>
                <a:stretch>
                  <a:fillRect l="-1690" b="-17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18_1#6819d343b.bracket?vcp=1&amp;pid=b06e69053&amp;color=0,0,0&amp;vpa=6&amp;vtp=1"/>
          <p:cNvSpPr/>
          <p:nvPr/>
        </p:nvSpPr>
        <p:spPr>
          <a:xfrm>
            <a:off x="8660256" y="2811189"/>
            <a:ext cx="441389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17_2#6819d343b.choices?vcp=1&amp;pid=b06e69053&amp;color=0,0,0&amp;vtp=1&amp;bbb=1"/>
          <p:cNvSpPr/>
          <p:nvPr/>
        </p:nvSpPr>
        <p:spPr>
          <a:xfrm>
            <a:off x="502920" y="3365542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A.空气有自净能力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，无需监测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.大量使用化石燃料对环境没有污染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.有计划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、合理地开采矿产资源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.回收废旧金属不能节约金属资源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19_1#6819d343b?vcp=1&amp;pid=b06e69053&amp;color=0,0,0&amp;mp=1&amp;vtp=1&amp;bt=1&amp;bbb=1&amp;hb=1"/>
          <p:cNvSpPr/>
          <p:nvPr/>
        </p:nvSpPr>
        <p:spPr>
          <a:xfrm>
            <a:off x="502920" y="1998705"/>
            <a:ext cx="11183112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污染物排放超过空气自净能力，会导致空气污染，因此需监测空气质量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，A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不正确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；化石燃料燃烧会释放二氧化硫、氮氧化物等污染物，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导致酸雨等环境问题，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故大量使用化石燃料会污染环境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，B不正确；矿产资源不可再生，有计划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、合理地开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采矿石资源能避免资源枯竭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，符合可持续发展原则，C正确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；回收废旧金属是节约金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属资源的重要途径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，D不正确。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0_1#a0cd6e7c0?vcp=1&amp;pid=b06e69053&amp;color=0,0,0&amp;vtp=1&amp;bt=1&amp;bbb=1&amp;hb=1"/>
          <p:cNvSpPr/>
          <p:nvPr/>
        </p:nvSpPr>
        <p:spPr>
          <a:xfrm>
            <a:off x="502920" y="254782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7.（不定项选择）［2024湖南长沙中考］通过实验可以验证物质的性质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。下列试剂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中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，能验证铁、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铜的金属活动性顺序的是(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21_1#a0cd6e7c0.bracket?vcp=1&amp;pid=b06e69053&amp;color=0,0,0&amp;vpa=7&amp;vtp=1&amp;bbb=1"/>
          <p:cNvSpPr/>
          <p:nvPr/>
        </p:nvSpPr>
        <p:spPr>
          <a:xfrm>
            <a:off x="6272657" y="3095193"/>
            <a:ext cx="662051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AC</a:t>
            </a:r>
            <a:endParaRPr lang="en-US" altLang="zh-CN" sz="2400" dirty="0"/>
          </a:p>
        </p:txBody>
      </p:sp>
      <p:sp>
        <p:nvSpPr>
          <p:cNvPr id="4" name="QC_5_BD.20_2#a0cd6e7c0.choices?vcp=1&amp;pid=b06e69053&amp;color=0,0,0&amp;vtp=1&amp;bbb=1"/>
          <p:cNvSpPr/>
          <p:nvPr/>
        </p:nvSpPr>
        <p:spPr>
          <a:xfrm>
            <a:off x="502920" y="3642878"/>
            <a:ext cx="1118311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  <a:tabLst>
                <a:tab pos="2557653" algn="l"/>
                <a:tab pos="5089906" algn="l"/>
                <a:tab pos="823175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.稀硫酸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B.蒸馏水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C.硫酸铜溶液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.澄清石灰水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2_1#a0cd6e7c0?vcp=1&amp;pid=b06e69053&amp;color=0,0,0&amp;mp=1&amp;vtp=1&amp;bt=1&amp;bbb=1&amp;hb=1"/>
          <p:cNvSpPr/>
          <p:nvPr/>
        </p:nvSpPr>
        <p:spPr>
          <a:xfrm>
            <a:off x="502920" y="1724385"/>
            <a:ext cx="11183112" cy="3268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稀硫酸能与铁反应生成氢气，而铜不能与稀硫酸反应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，说明铁的金属活动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性比铜强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，能验证铁、铜的金属活动性顺序，A符合题意；蒸馏水不能与铁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、铜发生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反应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，无法验证铁、铜的金属活动性顺序，B不符合题意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；硫酸铜能与铁发生置换反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应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，生成硫酸亚铁和铜，说明铁的金属活动性比铜强，能验证铁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、铜的金属活动性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顺序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，C符合题意；澄清石灰水不能与铁、铜发生反应，无法验证铁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、铜的金属活动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性顺序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，D不符合题意。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BD.23_1#33f50060d?vcp=1&amp;pid=b06e69053&amp;color=0,0,0&amp;vtp=1&amp;bt=1&amp;bbb=1&amp;hb=1"/>
              <p:cNvSpPr/>
              <p:nvPr/>
            </p:nvSpPr>
            <p:spPr>
              <a:xfrm>
                <a:off x="502920" y="1733784"/>
                <a:ext cx="11183112" cy="1033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8.［2023湖南衡阳中考］向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MgCl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CuCl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的混合溶液中加入一定量的锌粉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，充分反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应后过滤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，得到滤渣和滤液。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下列说法正确的是(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)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BD.23_1#33f50060d?vcp=1&amp;pid=b06e6905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33784"/>
                <a:ext cx="11183112" cy="1033399"/>
              </a:xfrm>
              <a:prstGeom prst="rect">
                <a:avLst/>
              </a:prstGeom>
              <a:blipFill>
                <a:blip r:embed="rId3"/>
                <a:stretch>
                  <a:fillRect l="-1690" b="-1764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5_AN.24_1#33f50060d.bracket?vcp=1&amp;pid=b06e69053&amp;color=0,0,0&amp;vpa=8&amp;vtp=1"/>
          <p:cNvSpPr/>
          <p:nvPr/>
        </p:nvSpPr>
        <p:spPr>
          <a:xfrm>
            <a:off x="7136256" y="2281154"/>
            <a:ext cx="441389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5_BD.23_2#33f50060d.choices?vcp=1&amp;pid=b06e69053&amp;color=0,0,0&amp;vtp=1&amp;bbb=1"/>
              <p:cNvSpPr/>
              <p:nvPr/>
            </p:nvSpPr>
            <p:spPr>
              <a:xfrm>
                <a:off x="502920" y="2772897"/>
                <a:ext cx="11183112" cy="21509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A.若滤液为蓝色，则滤渣中一定含有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Cu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Zn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.若滤液不为蓝色，则滤液中可能不含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CuCl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.若往滤渣中加入稀盐酸，有气泡产生，则滤渣中一定含有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2400" dirty="0"/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.所得滤液的质量一定比原溶液的质量大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C_5_BD.23_2#33f50060d.choices?vcp=1&amp;pid=b06e6905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72897"/>
                <a:ext cx="11183112" cy="2150999"/>
              </a:xfrm>
              <a:prstGeom prst="rect">
                <a:avLst/>
              </a:prstGeom>
              <a:blipFill>
                <a:blip r:embed="rId4"/>
                <a:stretch>
                  <a:fillRect l="-1690" b="-84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5_AS.25_1#33f50060d?vcp=1&amp;pid=b06e69053&amp;color=0,0,0&amp;vtp=1&amp;bt=1&amp;bbb=1&amp;hb=1"/>
              <p:cNvSpPr/>
              <p:nvPr/>
            </p:nvSpPr>
            <p:spPr>
              <a:xfrm>
                <a:off x="502920" y="1422824"/>
                <a:ext cx="11183112" cy="3827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由金属活动性：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Mg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Zn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Cu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可知，向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MgCl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CuCl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 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的混合溶液中加入一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定量的锌粉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，锌与氯化铜反应生成氯化锌和铜，与氯化镁不反应。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若滤液为蓝色，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说明滤液中含有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CuCl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，滤渣中一定含有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Cu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，一定不含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Zn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，A错误。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若滤液不为蓝色，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则滤液中一定不含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CuCl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，B错误。若往滤渣中加入稀盐酸，有气泡产生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，则滤渣中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一定含有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Zn</m:t>
                    </m:r>
                  </m:oMath>
                </a14:m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，不含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Mg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，C错误。锌和氯化铜反应生成氯化锌和铜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，由</a:t>
                </a:r>
              </a:p>
              <a:p>
                <a:pPr latinLnBrk="1">
                  <a:lnSpc>
                    <a:spcPts val="4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Zn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CuCl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ar-AE" altLang="zh-CN" i="1" baseline="-30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ar-AE" altLang="zh-CN" sz="2400" b="0" i="1" baseline="-20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ar-AE" altLang="zh-CN" sz="2400" b="0" i="1" baseline="-8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ar-AE" altLang="zh-CN" sz="2400" b="0" baseline="-1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ar-AE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mr>
                    </m:m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Cu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ZnCl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可得，每65份质量的锌发生反应置换出64份质量的铜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，所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得滤液的质量一定比原溶液的质量大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，D正确。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C_5_AS.25_1#33f50060d?vcp=1&amp;pid=b06e6905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422824"/>
                <a:ext cx="11183112" cy="3827399"/>
              </a:xfrm>
              <a:prstGeom prst="rect">
                <a:avLst/>
              </a:prstGeom>
              <a:blipFill>
                <a:blip r:embed="rId3"/>
                <a:stretch>
                  <a:fillRect l="-1690" r="-2890" b="-429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26_1#f97cc85fa?vcp=1&amp;pid=b06e69053&amp;color=0,0,0&amp;vtp=1&amp;bt=1&amp;bbb=1&amp;hb=1"/>
          <p:cNvSpPr/>
          <p:nvPr/>
        </p:nvSpPr>
        <p:spPr>
          <a:xfrm>
            <a:off x="502920" y="172089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9.［2025湖南长沙中考］西汉《淮南万毕术》中记载“曾青得铁则化为铜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”，这个过程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即为湿法炼铜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BD.27_1#24a07a015?vcp=1&amp;pid=f97cc85fa&amp;color=0,0,0&amp;vtp=1&amp;bbb=1&amp;hb=1"/>
              <p:cNvSpPr/>
              <p:nvPr/>
            </p:nvSpPr>
            <p:spPr>
              <a:xfrm>
                <a:off x="502920" y="2760007"/>
                <a:ext cx="11183112" cy="1033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（1）古代湿法炼铜的原理主要涉及铁与硫酸铜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CuSO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反应，生成硫酸亚铁</a:t>
                </a:r>
                <a14:m>
                  <m:oMath xmlns:m="http://schemas.openxmlformats.org/officeDocument/2006/math"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FeSO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altLang="zh-CN" sz="24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SimSun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和铜，该反应的化学方程式为</a:t>
                </a:r>
                <a:r>
                  <a:rPr lang="en-US" altLang="zh-CN" sz="2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__________________________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3" name="QB_6_BD.27_1#24a07a015?vcp=1&amp;pid=f97cc85f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2760007"/>
                <a:ext cx="11183112" cy="1033399"/>
              </a:xfrm>
              <a:prstGeom prst="rect">
                <a:avLst/>
              </a:prstGeom>
              <a:blipFill>
                <a:blip r:embed="rId3"/>
                <a:stretch>
                  <a:fillRect l="-1690" r="-872" b="-1538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N.28_1#24a07a015.blank?vcp=1&amp;pid=f97cc85fa&amp;color=0,0,0&amp;vpa=9&amp;vtp=1&amp;bbb=1&amp;rh=31.66"/>
              <p:cNvSpPr/>
              <p:nvPr/>
            </p:nvSpPr>
            <p:spPr>
              <a:xfrm>
                <a:off x="4527201" y="3335825"/>
                <a:ext cx="3836480" cy="3964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r>
                      <a:rPr lang="en-US" altLang="zh-CN" sz="24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𝐅𝐞</m:t>
                    </m:r>
                    <m:r>
                      <a:rPr lang="en-US" altLang="zh-CN" sz="24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𝐂𝐮𝐒𝐎</m:t>
                        </m:r>
                      </m:e>
                      <m:sub>
                        <m:r>
                          <a:rPr lang="en-US" altLang="zh-CN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ar-AE" altLang="zh-CN" i="1" baseline="-30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ar-AE" altLang="zh-CN" sz="2400" b="1" i="1" baseline="-20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ar-AE" altLang="zh-CN" sz="2400" b="1" i="1" baseline="-8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ar-AE" altLang="zh-CN" sz="2400" b="1" baseline="-1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ar-AE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mr>
                    </m:m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4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𝐂𝐮</m:t>
                    </m:r>
                    <m:r>
                      <a:rPr lang="en-US" altLang="zh-CN" sz="24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𝐅𝐞𝐒𝐎</m:t>
                        </m:r>
                      </m:e>
                      <m:sub>
                        <m:r>
                          <a:rPr lang="en-US" altLang="zh-CN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4" name="QB_6_AN.28_1#24a07a015.blank?vcp=1&amp;pid=f97cc85fa&amp;color=0,0,0&amp;vpa=9&amp;vtp=1&amp;bbb=1&amp;rh=31.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7201" y="3335825"/>
                <a:ext cx="3836480" cy="3964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6_AS.29_1#24a07a015?vcp=1&amp;pid=f97cc85fa&amp;color=0,0,0&amp;vtp=1&amp;bbb=1&amp;hb=1"/>
              <p:cNvSpPr/>
              <p:nvPr/>
            </p:nvSpPr>
            <p:spPr>
              <a:xfrm>
                <a:off x="502920" y="3862748"/>
                <a:ext cx="11183112" cy="1087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铁与硫酸铜反应生成硫酸亚铁和铜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，反应的化学方程式为</a:t>
                </a:r>
              </a:p>
              <a:p>
                <a:pPr latinLnBrk="1">
                  <a:lnSpc>
                    <a:spcPts val="46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Fe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CuSO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ar-AE" altLang="zh-CN" i="1" baseline="-30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ar-AE" altLang="zh-CN" sz="2400" b="0" i="1" baseline="-20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ar-AE" altLang="zh-CN" sz="2400" b="0" i="1" baseline="-8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ar-AE" altLang="zh-CN" sz="2400" b="0" baseline="-1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ar-AE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mr>
                    </m:m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Cu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FeSO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。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QB_6_AS.29_1#24a07a015?vcp=1&amp;pid=f97cc85f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862748"/>
                <a:ext cx="11183112" cy="1087755"/>
              </a:xfrm>
              <a:prstGeom prst="rect">
                <a:avLst/>
              </a:prstGeom>
              <a:blipFill>
                <a:blip r:embed="rId5"/>
                <a:stretch>
                  <a:fillRect l="-1690" b="-134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0_1#f350244b7?vcp=1&amp;pid=f97cc85fa&amp;color=0,0,0&amp;vtp=1&amp;bt=1&amp;bbb=1&amp;hb=1"/>
          <p:cNvSpPr/>
          <p:nvPr/>
        </p:nvSpPr>
        <p:spPr>
          <a:xfrm>
            <a:off x="502920" y="2241594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（2）现代湿法炼铜的主要流程为酸浸、提取、电解，其中有一种“酸浸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”的过程是向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含氧化铜的矿石中加入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溶液进行化学反应得到硫酸铜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31_1#f350244b7.blank?vcp=1&amp;pid=f97cc85fa&amp;color=0,0,0&amp;vpa=10&amp;vtp=1&amp;bbb=1"/>
          <p:cNvSpPr/>
          <p:nvPr/>
        </p:nvSpPr>
        <p:spPr>
          <a:xfrm>
            <a:off x="3567557" y="2750864"/>
            <a:ext cx="833501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硫酸</a:t>
            </a:r>
            <a:endParaRPr lang="en-US" altLang="zh-CN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32_1#f350244b7?vcp=1&amp;pid=f97cc85fa&amp;color=0,0,0&amp;vtp=1&amp;bbb=1&amp;hb=1"/>
              <p:cNvSpPr/>
              <p:nvPr/>
            </p:nvSpPr>
            <p:spPr>
              <a:xfrm>
                <a:off x="502920" y="3343317"/>
                <a:ext cx="11183112" cy="1087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氧化铜能与酸反应生成盐和水。向含氧化铜的矿石中加入硫酸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，发生反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应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CuO</m:t>
                    </m:r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ar-AE" altLang="zh-CN" i="1" baseline="-30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ar-AE" altLang="zh-CN" sz="2400" b="0" i="1" baseline="-20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ar-AE" altLang="zh-CN" sz="2400" b="0" i="1" baseline="-8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ar-AE" altLang="zh-CN" sz="2400" b="0" baseline="-1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ar-AE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mr>
                    </m:m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CuSO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sz="24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US" altLang="zh-CN" sz="24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，从而得到硫酸铜溶液。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4" name="QB_6_AS.32_1#f350244b7?vcp=1&amp;pid=f97cc85fa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343317"/>
                <a:ext cx="11183112" cy="1087755"/>
              </a:xfrm>
              <a:prstGeom prst="rect">
                <a:avLst/>
              </a:prstGeom>
              <a:blipFill>
                <a:blip r:embed="rId3"/>
                <a:stretch>
                  <a:fillRect l="-1690" b="-134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33_1#c17b7524e?htil=2&amp;vcp=1&amp;pid=b06e69053&amp;color=0,0,0&amp;tib=255,255,255&amp;vtp=1&amp;bt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27820" y="908728"/>
            <a:ext cx="914400" cy="138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5_BD.33_2#c17b7524e?htil=2&amp;vcp=1&amp;pid=b06e69053&amp;color=0,0,0&amp;vtp=1&amp;bbb=1&amp;hb=1&amp;hs=1"/>
          <p:cNvSpPr/>
          <p:nvPr/>
        </p:nvSpPr>
        <p:spPr>
          <a:xfrm>
            <a:off x="502920" y="896028"/>
            <a:ext cx="10140696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10.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</a:t>
            </a:r>
            <a:r>
              <a:rPr lang="en-US" altLang="zh-CN" sz="2400" b="1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传统文化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［2024湖南长沙中考］认真阅读下列材料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，回答有关问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pic>
        <p:nvPicPr>
          <p:cNvPr id="4" name="QO_5_BD.33_2#c17b7524e?htil=2&amp;vcp=1&amp;pid=b06e69053&amp;color=0,0,0&amp;tib=255,255,255&amp;iip=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098" y="946320"/>
            <a:ext cx="978408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O_5_BD.33_3#c17b7524e?htil=2&amp;vcp=1&amp;pid=b06e69053&amp;color=0,0,0&amp;vtp=1&amp;bbb=1&amp;hb=1&amp;hs=1"/>
          <p:cNvSpPr/>
          <p:nvPr/>
        </p:nvSpPr>
        <p:spPr>
          <a:xfrm>
            <a:off x="502920" y="1996165"/>
            <a:ext cx="10140696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中华文明源远流长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文物承载着文明的记忆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汉代铜牛形缸灯是湖南省</a:t>
            </a:r>
            <a:endParaRPr lang="en-US" altLang="zh-CN" sz="2400" dirty="0"/>
          </a:p>
        </p:txBody>
      </p:sp>
      <p:sp>
        <p:nvSpPr>
          <p:cNvPr id="6" name="QB_6_BD.34_1#d34e65f6c?vcp=1&amp;pid=c17b7524e&amp;color=0,0,0&amp;vtp=1&amp;bbb=1"/>
          <p:cNvSpPr/>
          <p:nvPr/>
        </p:nvSpPr>
        <p:spPr>
          <a:xfrm>
            <a:off x="502920" y="4191360"/>
            <a:ext cx="1118311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（1）青铜是一种合金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，其硬度比纯铜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填“大”或“小”）；</a:t>
            </a:r>
            <a:endParaRPr lang="en-US" altLang="zh-CN" sz="2400" dirty="0"/>
          </a:p>
        </p:txBody>
      </p:sp>
      <p:sp>
        <p:nvSpPr>
          <p:cNvPr id="7" name="QB_6_AN.35_1#d34e65f6c.blank?vcp=1&amp;pid=c17b7524e&amp;color=0,0,0&amp;vpa=11&amp;vtp=1"/>
          <p:cNvSpPr/>
          <p:nvPr/>
        </p:nvSpPr>
        <p:spPr>
          <a:xfrm>
            <a:off x="5548757" y="4151355"/>
            <a:ext cx="527114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大</a:t>
            </a:r>
            <a:endParaRPr lang="en-US" altLang="zh-CN" sz="2400" dirty="0"/>
          </a:p>
        </p:txBody>
      </p:sp>
      <p:sp>
        <p:nvSpPr>
          <p:cNvPr id="8" name="QB_6_AS.36_1#d34e65f6c?vcp=1&amp;pid=c17b7524e&amp;color=0,0,0&amp;vtp=1&amp;bbb=1&amp;hb=1"/>
          <p:cNvSpPr/>
          <p:nvPr/>
        </p:nvSpPr>
        <p:spPr>
          <a:xfrm>
            <a:off x="502920" y="474222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一般合金的硬度比其组成成分中的纯金属的硬度大，青铜是一种合金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硬度比纯铜大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9" name="QO_5_BD.33_3#c17b7524e?htil=2&amp;vcp=1&amp;pid=b06e69053&amp;color=0,0,0&amp;vtp=1&amp;bbb=1&amp;hb=1&amp;hs=1">
            <a:extLst>
              <a:ext uri="{FF2B5EF4-FFF2-40B4-BE49-F238E27FC236}">
                <a16:creationId xmlns:a16="http://schemas.microsoft.com/office/drawing/2014/main" id="{2C7F35E0-1202-512A-FD31-3D7131DC1FBD}"/>
              </a:ext>
            </a:extLst>
          </p:cNvPr>
          <p:cNvSpPr/>
          <p:nvPr/>
        </p:nvSpPr>
        <p:spPr>
          <a:xfrm>
            <a:off x="503995" y="2547028"/>
            <a:ext cx="11184010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博物院的馆藏文物之一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如图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这种青铜灯以动物油脂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主要含碳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氢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氧三种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元素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为燃料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其油料燃烧产生的气体或烟尘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可通过导烟管道进入牛腹中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腹中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盛有的清水能吸收烟尘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,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从而保持室内空气清洁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因此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又被称为环保灯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7_1#579f12c20?vcp=1&amp;pid=c17b7524e&amp;color=0,0,0&amp;vtp=1&amp;bt=1&amp;bbb=1"/>
          <p:cNvSpPr/>
          <p:nvPr/>
        </p:nvSpPr>
        <p:spPr>
          <a:xfrm>
            <a:off x="502920" y="2267628"/>
            <a:ext cx="1118311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）动物油脂在空气中燃烧能产生的气体有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任写一种）；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38_1#579f12c20.blank?vcp=1&amp;pid=c17b7524e&amp;color=0,0,0&amp;vpa=12&amp;vtp=1&amp;bbb=1"/>
              <p:cNvSpPr/>
              <p:nvPr/>
            </p:nvSpPr>
            <p:spPr>
              <a:xfrm>
                <a:off x="6412357" y="2323889"/>
                <a:ext cx="2600325" cy="3602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4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𝐂𝐎</m:t>
                        </m:r>
                      </m:e>
                      <m:sub>
                        <m:r>
                          <a:rPr lang="en-US" altLang="zh-CN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altLang="zh-CN" sz="2400" b="1" i="0" dirty="0">
                    <a:solidFill>
                      <a:srgbClr val="FF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（合理即可）</a:t>
                </a:r>
                <a:endParaRPr lang="en-US" altLang="zh-CN" sz="1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QB_6_AN.38_1#579f12c20.blank?vcp=1&amp;pid=c17b7524e&amp;color=0,0,0&amp;vpa=1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2357" y="2323889"/>
                <a:ext cx="2600325" cy="360299"/>
              </a:xfrm>
              <a:prstGeom prst="rect">
                <a:avLst/>
              </a:prstGeom>
              <a:blipFill>
                <a:blip r:embed="rId3"/>
                <a:stretch>
                  <a:fillRect l="-469" t="-33898" r="-3286" b="-4576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B_6_AS.39_1#579f12c20?vcp=1&amp;pid=c17b7524e&amp;color=0,0,0&amp;vtp=1&amp;bbb=1&amp;hb=1"/>
          <p:cNvSpPr/>
          <p:nvPr/>
        </p:nvSpPr>
        <p:spPr>
          <a:xfrm>
            <a:off x="502920" y="2825158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青铜灯以动物油脂（主要含碳、氢、氧三种元素）为燃料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，由质量守恒定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律可知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，化学反应前后元素的种类不变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，油脂在空气中燃烧能产生的气体有二氧化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碳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、水蒸气和一氧化碳。</a:t>
            </a:r>
            <a:endParaRPr lang="en-US" altLang="zh-CN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_1#c98cf8d39?vcp=1&amp;pid=c17b7524e&amp;color=0,0,0&amp;mp=1&amp;vtp=1&amp;bt=1&amp;bbb=1"/>
          <p:cNvSpPr/>
          <p:nvPr/>
        </p:nvSpPr>
        <p:spPr>
          <a:xfrm>
            <a:off x="502920" y="2286678"/>
            <a:ext cx="1118311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（3）“牛腹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”中盛放清水的作用是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41_1#c98cf8d39.blank?vcp=1&amp;pid=c17b7524e&amp;color=0,0,0&amp;mp=1&amp;vpa=13&amp;vtp=1&amp;bbb=1"/>
          <p:cNvSpPr/>
          <p:nvPr/>
        </p:nvSpPr>
        <p:spPr>
          <a:xfrm>
            <a:off x="4891532" y="2246673"/>
            <a:ext cx="3284601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吸收烟尘（合理即可）</a:t>
            </a:r>
            <a:endParaRPr lang="en-US" altLang="zh-CN" sz="2400" dirty="0"/>
          </a:p>
        </p:txBody>
      </p:sp>
      <p:sp>
        <p:nvSpPr>
          <p:cNvPr id="4" name="QB_6_AS.42_1#c98cf8d39?vcp=1&amp;pid=c17b7524e&amp;color=0,0,0&amp;vtp=1&amp;bbb=1&amp;hb=1"/>
          <p:cNvSpPr/>
          <p:nvPr/>
        </p:nvSpPr>
        <p:spPr>
          <a:xfrm>
            <a:off x="502920" y="2844208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由材料可知，油料燃烧产生的气体或烟尘，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可通过导烟管道进入牛腹中，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腹中盛有的清水能吸收烟尘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，从而保持室内空气清洁，故推测“牛腹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”中盛放清水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的作用有吸收烟尘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、降温等。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3_1#8351dcdfb?vcp=1&amp;pid=b06e69053&amp;color=0,0,0&amp;vtp=1&amp;bt=1&amp;bbb=1"/>
          <p:cNvSpPr/>
          <p:nvPr/>
        </p:nvSpPr>
        <p:spPr>
          <a:xfrm>
            <a:off x="502920" y="1052778"/>
            <a:ext cx="1118311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spc="-10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11.［2024湖南中考］铁制品经常有锈蚀现象，于是某兴趣小组围绕“锈”进行一系列研究。</a:t>
            </a:r>
            <a:endParaRPr lang="en-US" altLang="zh-CN" sz="2400" spc="-100" dirty="0"/>
          </a:p>
        </p:txBody>
      </p:sp>
      <p:sp>
        <p:nvSpPr>
          <p:cNvPr id="3" name="QO_6_BD.44_1#d471670e4?vcp=1&amp;pid=8351dcdfb&amp;color=0,0,0&amp;vtp=1&amp;bbb=1&amp;hb=1"/>
          <p:cNvSpPr/>
          <p:nvPr/>
        </p:nvSpPr>
        <p:spPr>
          <a:xfrm>
            <a:off x="502920" y="1607768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（1）探锈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现有洁净无锈的铁钉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、经煮沸迅速冷却的蒸馏水、植物油、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棉花和干燥剂氯化钙，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还可以选用其他物品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。为探究铁制品锈蚀的条件，设计如下实验：</a:t>
            </a:r>
            <a:endParaRPr lang="en-US" altLang="zh-CN" sz="2400" dirty="0"/>
          </a:p>
        </p:txBody>
      </p:sp>
      <p:pic>
        <p:nvPicPr>
          <p:cNvPr id="4" name="QO_6_BD.44_3#d471670e4?htil=1&amp;vcp=1&amp;pid=8351dcdfb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56816" y="3323157"/>
            <a:ext cx="832104" cy="1124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6_BD.44_4#d471670e4?htil=1&amp;vcp=1&amp;pid=8351dcdfb&amp;color=0,0,0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78424" y="3332301"/>
            <a:ext cx="841248" cy="1115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6_BD.44_5#d471670e4?htil=1&amp;vcp=1&amp;pid=8351dcdfb&amp;color=0,0,0&amp;tib=255,255,255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482328" y="3368877"/>
            <a:ext cx="685800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B_7_BD.45_1#c5390f6c5?vcp=1&amp;pid=d471670e4&amp;color=0,0,0&amp;vtp=1&amp;bt=1&amp;bbb=1">
            <a:extLst>
              <a:ext uri="{FF2B5EF4-FFF2-40B4-BE49-F238E27FC236}">
                <a16:creationId xmlns:a16="http://schemas.microsoft.com/office/drawing/2014/main" id="{C61F2FE3-1A75-3760-AFD9-0BA617AB1A6F}"/>
              </a:ext>
            </a:extLst>
          </p:cNvPr>
          <p:cNvSpPr/>
          <p:nvPr/>
        </p:nvSpPr>
        <p:spPr>
          <a:xfrm>
            <a:off x="502920" y="4580457"/>
            <a:ext cx="1118311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①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A中玻璃仪器的名称是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8" name="QB_7_AN.46_1#c5390f6c5.blank?vcp=1&amp;pid=d471670e4&amp;color=0,0,0&amp;vpa=14&amp;vtp=1&amp;bbb=1">
            <a:extLst>
              <a:ext uri="{FF2B5EF4-FFF2-40B4-BE49-F238E27FC236}">
                <a16:creationId xmlns:a16="http://schemas.microsoft.com/office/drawing/2014/main" id="{4E32D559-7BE0-F156-B941-429335374405}"/>
              </a:ext>
            </a:extLst>
          </p:cNvPr>
          <p:cNvSpPr/>
          <p:nvPr/>
        </p:nvSpPr>
        <p:spPr>
          <a:xfrm>
            <a:off x="3788220" y="4540452"/>
            <a:ext cx="833501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试管</a:t>
            </a:r>
            <a:endParaRPr lang="en-US" altLang="zh-CN" sz="2400" dirty="0"/>
          </a:p>
        </p:txBody>
      </p:sp>
      <p:sp>
        <p:nvSpPr>
          <p:cNvPr id="9" name="QB_7_AS.47_1#c5390f6c5?vcp=1&amp;pid=d471670e4&amp;color=0,0,0&amp;vtp=1&amp;bbb=1">
            <a:extLst>
              <a:ext uri="{FF2B5EF4-FFF2-40B4-BE49-F238E27FC236}">
                <a16:creationId xmlns:a16="http://schemas.microsoft.com/office/drawing/2014/main" id="{945F5F20-1E53-599B-63BB-560CAB986BFE}"/>
              </a:ext>
            </a:extLst>
          </p:cNvPr>
          <p:cNvSpPr/>
          <p:nvPr/>
        </p:nvSpPr>
        <p:spPr>
          <a:xfrm>
            <a:off x="502920" y="5122683"/>
            <a:ext cx="1118311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A中玻璃仪器的名称是试管。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BD.48_1#3f95f9d5e?vcp=1&amp;pid=d471670e4&amp;color=0,0,0&amp;mp=1&amp;vtp=1&amp;bt=1&amp;bbb=1&amp;hb=1"/>
          <p:cNvSpPr/>
          <p:nvPr/>
        </p:nvSpPr>
        <p:spPr>
          <a:xfrm>
            <a:off x="502920" y="1995849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②一周后，观察A、B、C中的铁钉，只有A中的铁钉出现了明显锈蚀现象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，由此得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出铁钉锈蚀需要与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接触的结论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7_AN.49_1#3f95f9d5e.blank?vcp=1&amp;pid=d471670e4&amp;color=0,0,0&amp;mp=1&amp;vpa=15&amp;vtp=1&amp;bbb=1"/>
          <p:cNvSpPr/>
          <p:nvPr/>
        </p:nvSpPr>
        <p:spPr>
          <a:xfrm>
            <a:off x="2957957" y="2505119"/>
            <a:ext cx="1446276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氧气和水</a:t>
            </a:r>
            <a:endParaRPr lang="en-US" altLang="zh-CN" sz="2400" dirty="0"/>
          </a:p>
        </p:txBody>
      </p:sp>
      <p:sp>
        <p:nvSpPr>
          <p:cNvPr id="4" name="QB_7_AS.50_1#3f95f9d5e?vcp=1&amp;pid=d471670e4&amp;color=0,0,0&amp;vtp=1&amp;bbb=1&amp;hb=1"/>
          <p:cNvSpPr/>
          <p:nvPr/>
        </p:nvSpPr>
        <p:spPr>
          <a:xfrm>
            <a:off x="502920" y="3097573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一周后，观察A、B、C中的铁钉，A中铁钉与氧气和水同时接触，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B中铁钉只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与水接触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，C中铁钉只与氧气接触，只有A中的铁钉出现了明显锈蚀现象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，由此得出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铁钉锈蚀需要与氧气和水接触的结论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1_1#e9bb0c03b?vcp=1&amp;pid=8351dcdfb&amp;color=0,0,0&amp;vtp=1&amp;bt=1&amp;bbb=1&amp;hb=1"/>
          <p:cNvSpPr/>
          <p:nvPr/>
        </p:nvSpPr>
        <p:spPr>
          <a:xfrm>
            <a:off x="502920" y="1414824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（2）除锈</a:t>
            </a:r>
            <a:endParaRPr lang="en-US" altLang="zh-CN" sz="2400" dirty="0">
              <a:solidFill>
                <a:srgbClr val="000000"/>
              </a:solidFill>
            </a:endParaRP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取出生锈的铁钉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，将其放置在稀盐酸中，一段时间后发现溶液变黄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，铁钉表面有少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量气泡产生。产生气泡的原因是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（用化学方程式表示）。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稀盐酸可用于除锈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，但铁制品不可长时间浸泡其中。</a:t>
            </a:r>
            <a:endParaRPr lang="en-US" altLang="zh-CN" sz="2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B_6_AN.52_1#e9bb0c03b.blank?vcp=1&amp;pid=8351dcdfb&amp;color=0,0,0&amp;vpa=16&amp;vtp=1&amp;bbb=1&amp;rh=31.66"/>
              <p:cNvSpPr/>
              <p:nvPr/>
            </p:nvSpPr>
            <p:spPr>
              <a:xfrm>
                <a:off x="4793901" y="2563157"/>
                <a:ext cx="3767138" cy="39649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200"/>
                  </a:lnSpc>
                </a:pPr>
                <a14:m>
                  <m:oMath xmlns:m="http://schemas.openxmlformats.org/officeDocument/2006/math">
                    <m:d>
                      <m:dPr>
                        <m:begChr m:val=""/>
                        <m:endChr m:val=""/>
                        <m:ctrlPr>
                          <a:rPr lang="ar-AE" altLang="zh-CN" sz="24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SimSun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zh-CN" altLang="ar-AE" sz="24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𝐅𝐞</m:t>
                        </m:r>
                        <m:r>
                          <a:rPr lang="ar-AE" altLang="zh-CN" sz="24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zh-CN" altLang="ar-AE" sz="24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zh-CN" altLang="ar-AE" sz="24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𝐇𝐂𝐥</m:t>
                        </m:r>
                        <m:r>
                          <a:rPr lang="ar-AE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ar-AE" altLang="zh-CN" i="1" baseline="-30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bar>
                                <m:barPr>
                                  <m:ctrlPr>
                                    <a:rPr lang="ar-AE" altLang="zh-CN" sz="2400" b="1" i="1" baseline="-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bar>
                                    <m:barPr>
                                      <m:ctrlPr>
                                        <a:rPr lang="ar-AE" altLang="zh-CN" sz="2400" b="1" i="1" baseline="-800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r>
                                        <a:rPr lang="ar-AE" altLang="zh-CN" sz="2400" b="1" baseline="-1200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         </m:t>
                                      </m:r>
                                    </m:e>
                                  </m:bar>
                                </m:e>
                              </m:bar>
                            </m:e>
                          </m:mr>
                          <m:mr>
                            <m:e>
                              <m:r>
                                <a:rPr lang="ar-AE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mr>
                        </m:m>
                        <m:r>
                          <a:rPr lang="ar-AE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ar-AE" altLang="zh-CN" sz="24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zh-CN" altLang="ar-AE" sz="24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𝐅𝐞𝐂𝐥</m:t>
                            </m:r>
                          </m:e>
                          <m:sub>
                            <m:r>
                              <a:rPr lang="zh-CN" altLang="ar-AE" sz="24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ar-AE" altLang="zh-CN" sz="24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ar-AE" altLang="zh-CN" sz="24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SimSun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zh-CN" altLang="ar-AE" sz="2400" b="1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𝐇</m:t>
                            </m:r>
                          </m:e>
                          <m:sub>
                            <m:r>
                              <a:rPr lang="zh-CN" altLang="ar-AE" sz="2400" b="1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ar-AE" altLang="zh-CN" sz="24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QB_6_AN.52_1#e9bb0c03b.blank?vcp=1&amp;pid=8351dcdfb&amp;color=0,0,0&amp;vpa=16&amp;vtp=1&amp;bbb=1&amp;rh=31.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901" y="2563157"/>
                <a:ext cx="3767138" cy="3964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6_AS.53_1#e9bb0c03b?vcp=1&amp;pid=8351dcdfb&amp;color=0,0,0&amp;vtp=1&amp;bbb=1&amp;hb=1"/>
              <p:cNvSpPr/>
              <p:nvPr/>
            </p:nvSpPr>
            <p:spPr>
              <a:xfrm>
                <a:off x="502920" y="3610018"/>
                <a:ext cx="11183112" cy="1646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1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【解析】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取出生锈的铁钉，将其放置在稀盐酸中，一段时间后发现溶液变黄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，铁钉</a:t>
                </a:r>
              </a:p>
              <a:p>
                <a:pPr latinLnBrk="1">
                  <a:lnSpc>
                    <a:spcPts val="44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表面有少量气泡产生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，产生气泡的原因是铁锈反应完全</a:t>
                </a: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，铁和盐酸反应生成氯化亚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sz="2400" b="0" i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铁和氢气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，化学方程式为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Fe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HCl</m:t>
                    </m:r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ar-AE" altLang="zh-CN" i="1" baseline="-3000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mPr>
                      <m:mr>
                        <m:e>
                          <m:bar>
                            <m:barPr>
                              <m:ctrlPr>
                                <a:rPr lang="ar-AE" altLang="zh-CN" sz="2400" b="0" i="1" baseline="-20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arPr>
                            <m:e>
                              <m:bar>
                                <m:barPr>
                                  <m:ctrlPr>
                                    <a:rPr lang="ar-AE" altLang="zh-CN" sz="2400" b="0" i="1" baseline="-8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ar-AE" altLang="zh-CN" sz="2400" b="0" baseline="-120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      </m:t>
                                  </m:r>
                                </m:e>
                              </m:bar>
                            </m:e>
                          </m:bar>
                        </m:e>
                      </m:mr>
                      <m:mr>
                        <m:e>
                          <m:r>
                            <a:rPr lang="ar-AE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mr>
                    </m:m>
                    <m:r>
                      <a:rPr lang="zh-CN" altLang="en-US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FeCl</m:t>
                        </m:r>
                      </m:e>
                      <m: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2400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"/>
                        <m:endChr m:val=""/>
                        <m:ctrlPr>
                          <a:rPr lang="en-US" altLang="zh-CN" sz="24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KaiTi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4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KaiTi" pitchFamily="34" charset="-122"/>
                                <a:cs typeface="KaiTi" pitchFamily="34" charset="-12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US" altLang="zh-CN" sz="24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4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↑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FF0000"/>
                    </a:solidFill>
                    <a:latin typeface="KaiTi" pitchFamily="34" charset="0"/>
                    <a:ea typeface="KaiTi" pitchFamily="34" charset="-122"/>
                    <a:cs typeface="KaiTi" pitchFamily="34" charset="-120"/>
                  </a:rPr>
                  <a:t>。</a:t>
                </a:r>
                <a:endParaRPr lang="en-US" altLang="zh-CN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QB_6_AS.53_1#e9bb0c03b?vcp=1&amp;pid=8351dcdfb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10018"/>
                <a:ext cx="11183112" cy="1646555"/>
              </a:xfrm>
              <a:prstGeom prst="rect">
                <a:avLst/>
              </a:prstGeom>
              <a:blipFill>
                <a:blip r:embed="rId4"/>
                <a:stretch>
                  <a:fillRect l="-1690" b="-88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4_1#23890eaa7?vcp=1&amp;pid=8351dcdfb&amp;color=0,0,0&amp;vtp=1&amp;bt=1&amp;bbb=1&amp;hb=1"/>
          <p:cNvSpPr/>
          <p:nvPr/>
        </p:nvSpPr>
        <p:spPr>
          <a:xfrm>
            <a:off x="502920" y="1717718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（3）防锈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防止铁制品锈蚀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，可以破坏其锈蚀的条件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。常用的防锈方法有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写一种即可）。兴趣小组继续通过文献研究、调研访谈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，发现如何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防止金属锈蚀已成为科学研究和技术领域中的重要科研课题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3" name="QB_6_AN.55_1#23890eaa7.blank?vcp=1&amp;pid=8351dcdfb&amp;color=0,0,0&amp;vpa=17&amp;vtp=1&amp;bbb=1&amp;hb=1"/>
          <p:cNvSpPr/>
          <p:nvPr/>
        </p:nvSpPr>
        <p:spPr>
          <a:xfrm>
            <a:off x="502920" y="2248578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SimSun" panose="02010600030101010101" pitchFamily="2" charset="-122"/>
                <a:ea typeface="SimSun" pitchFamily="34" charset="-122"/>
                <a:cs typeface="Times New Roman" pitchFamily="34" charset="-120"/>
              </a:rPr>
              <a:t>                                                       </a:t>
            </a:r>
            <a:r>
              <a:rPr lang="en-US" altLang="zh-CN" sz="24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在金属表面刷漆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1" i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（</a:t>
            </a: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合理即可）</a:t>
            </a:r>
            <a:endParaRPr lang="en-US" altLang="zh-CN" sz="2400" dirty="0"/>
          </a:p>
        </p:txBody>
      </p:sp>
      <p:sp>
        <p:nvSpPr>
          <p:cNvPr id="4" name="QB_6_AS.56_1#23890eaa7?vcp=1&amp;pid=8351dcdfb&amp;color=0,0,0&amp;vtp=1&amp;bbb=1&amp;hb=1"/>
          <p:cNvSpPr/>
          <p:nvPr/>
        </p:nvSpPr>
        <p:spPr>
          <a:xfrm>
            <a:off x="502920" y="391291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铁与氧气和水同时接触会发生锈蚀，防止铁制品锈蚀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，常用的防锈方法有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在金属表面刷漆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、涂油等。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a75bda87f.fixed?vcp=1&amp;color=255,255,255&amp;vtp=1&amp;bbb=1"/>
          <p:cNvSpPr/>
          <p:nvPr/>
        </p:nvSpPr>
        <p:spPr>
          <a:xfrm>
            <a:off x="4023360" y="2395728"/>
            <a:ext cx="4069080" cy="113385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第一部分</a:t>
            </a:r>
            <a:endParaRPr lang="en-US" altLang="zh-CN" sz="5400" dirty="0"/>
          </a:p>
        </p:txBody>
      </p:sp>
      <p:sp>
        <p:nvSpPr>
          <p:cNvPr id="3" name="C_1_BD#a75bda87f.fixed?vcp=1&amp;color=39,184,205&amp;vtp=1&amp;bbb=1"/>
          <p:cNvSpPr/>
          <p:nvPr/>
        </p:nvSpPr>
        <p:spPr>
          <a:xfrm>
            <a:off x="4023360" y="3995928"/>
            <a:ext cx="4178808" cy="85953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27B8CD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考点过关</a:t>
            </a:r>
            <a:endParaRPr lang="en-US" altLang="zh-CN" sz="40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681a62726.fixed?vcp=1&amp;pid=a7bd411f0&amp;color=0,0,0&amp;vtp=1&amp;bbb=1"/>
          <p:cNvSpPr/>
          <p:nvPr/>
        </p:nvSpPr>
        <p:spPr>
          <a:xfrm>
            <a:off x="1280160" y="1143000"/>
            <a:ext cx="9390888" cy="1911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200"/>
              </a:lnSpc>
            </a:pPr>
            <a:r>
              <a:rPr lang="en-US" altLang="zh-CN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第八单元</a:t>
            </a:r>
            <a:r>
              <a:rPr lang="en-US" altLang="zh-CN" sz="4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金属和金属材料</a:t>
            </a:r>
            <a:endParaRPr lang="en-US" altLang="zh-CN" sz="4400" dirty="0"/>
          </a:p>
        </p:txBody>
      </p:sp>
      <p:sp>
        <p:nvSpPr>
          <p:cNvPr id="3" name="C_3_BD#681a62726.fixed?vcp=1&amp;pid=a7bd411f0&amp;color=39,184,205&amp;vtp=1&amp;bbb=1"/>
          <p:cNvSpPr/>
          <p:nvPr/>
        </p:nvSpPr>
        <p:spPr>
          <a:xfrm>
            <a:off x="201168" y="3383280"/>
            <a:ext cx="11804904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27B8CD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5400" b="1" i="0" dirty="0">
                <a:solidFill>
                  <a:srgbClr val="27B8CD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27B8CD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湖南真题诊断练</a:t>
            </a:r>
            <a:endParaRPr lang="en-US" altLang="zh-CN" sz="5400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_1#7e60aae08?vcp=1&amp;pid=b06e69053&amp;color=0,0,0&amp;vtp=1&amp;bt=1&amp;bbb=1&amp;hb=1"/>
          <p:cNvSpPr/>
          <p:nvPr/>
        </p:nvSpPr>
        <p:spPr>
          <a:xfrm>
            <a:off x="502920" y="1448479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1.［2025湖南长沙中考］材料的应用贯穿人类文明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。下列物品主要由金属材料制成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2_1#7e60aae08.bracket?vcp=1&amp;pid=b06e69053&amp;color=0,0,0&amp;vpa=1&amp;vtp=1"/>
          <p:cNvSpPr/>
          <p:nvPr/>
        </p:nvSpPr>
        <p:spPr>
          <a:xfrm>
            <a:off x="1345056" y="1995849"/>
            <a:ext cx="441389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1_2#7e60aae08.choices?vcp=1&amp;pid=b06e69053&amp;color=0,0,0&amp;vtp=1&amp;bbb=1"/>
          <p:cNvSpPr/>
          <p:nvPr/>
        </p:nvSpPr>
        <p:spPr>
          <a:xfrm>
            <a:off x="502920" y="2543535"/>
            <a:ext cx="1118311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  <a:tabLst>
                <a:tab pos="2786253" algn="l"/>
                <a:tab pos="5851906" algn="l"/>
                <a:tab pos="861275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.四羊青铜方尊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B.人面鱼纹彩陶盆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C.有机人工角膜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.高强度芳纶纸</a:t>
            </a:r>
            <a:endParaRPr lang="en-US" altLang="zh-CN" sz="2400" dirty="0"/>
          </a:p>
        </p:txBody>
      </p:sp>
      <p:sp>
        <p:nvSpPr>
          <p:cNvPr id="5" name="QC_5_AS.3_1#7e60aae08?vcp=1&amp;pid=b06e69053&amp;color=0,0,0&amp;vtp=1&amp;bbb=1&amp;hb=1"/>
          <p:cNvSpPr/>
          <p:nvPr/>
        </p:nvSpPr>
        <p:spPr>
          <a:xfrm>
            <a:off x="502920" y="3094398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四羊青铜方尊是青铜制品，青铜是铜锡合金，合金属于金属材料，A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正确；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人面鱼纹彩陶盆是陶瓷制品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，陶瓷属于无机非金属材料，B错误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；有机人工角膜主要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成分是有机材料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，并非金属材料，C错误；高强度芳纶纸是由芳纶纤维制成的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，芳纶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纤维属于合成纤维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，是合成材料，不是金属材料，D错误。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4_1#2af63f52e?vcp=1&amp;pid=b06e69053&amp;color=0,0,0&amp;vtp=1&amp;bt=1&amp;bbb=1&amp;hb=1"/>
          <p:cNvSpPr/>
          <p:nvPr/>
        </p:nvSpPr>
        <p:spPr>
          <a:xfrm>
            <a:off x="502920" y="1990769"/>
            <a:ext cx="11183112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2.［2023湖南长沙中考］2023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年我国自主研制的大型灭火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、水上救援水陆两栖飞机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“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鲲龙”已成功首飞，制造该飞机使用了铝锂合金等多种合金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。下列有关铝锂合金的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说法正确的是(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3" name="QC_5_AN.5_1#2af63f52e.bracket?vcp=1&amp;pid=b06e69053&amp;color=0,0,0&amp;vpa=2&amp;vtp=1"/>
          <p:cNvSpPr/>
          <p:nvPr/>
        </p:nvSpPr>
        <p:spPr>
          <a:xfrm>
            <a:off x="2564257" y="3096939"/>
            <a:ext cx="441389" cy="4786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4" name="QC_5_BD.4_2#2af63f52e.choices?vcp=1&amp;pid=b06e69053&amp;color=0,0,0&amp;vtp=1&amp;bbb=1"/>
          <p:cNvSpPr/>
          <p:nvPr/>
        </p:nvSpPr>
        <p:spPr>
          <a:xfrm>
            <a:off x="502920" y="3639862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699506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.铝锂合金的熔点比纯铝更高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.铝锂合金的抗腐蚀性能非常差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699506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C.铝锂合金是混合物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.铝锂合金的硬度比纯铝小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6_1#2af63f52e?vcp=1&amp;pid=b06e69053&amp;color=0,0,0&amp;mp=1&amp;vtp=1&amp;bt=1&amp;bbb=1&amp;hb=1"/>
          <p:cNvSpPr/>
          <p:nvPr/>
        </p:nvSpPr>
        <p:spPr>
          <a:xfrm>
            <a:off x="502920" y="2273026"/>
            <a:ext cx="11183112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一般合金的熔点低于其组分金属的熔点，铝锂合金的熔点比纯铝低，A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错误；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一般合金的抗腐蚀性能比其组分金属更强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，因此铝锂合金的抗腐蚀性能强，B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错误；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铝锂合金由铝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、锂等多种物质组成，属于混合物，C正确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；一般合金的硬度大于其组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分金属的硬度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，铝锂合金的硬度比纯铝大，D错误。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M_5_BD.7_1#7a8b19f1a?vcp=1&amp;pid=b06e69053&amp;color=0,0,0&amp;vtp=1&amp;bt=1&amp;bbb=1&amp;hb=1"/>
              <p:cNvSpPr/>
              <p:nvPr/>
            </p:nvSpPr>
            <p:spPr>
              <a:xfrm>
                <a:off x="502920" y="1749468"/>
                <a:ext cx="11183112" cy="103339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4400"/>
                  </a:lnSpc>
                </a:pPr>
                <a:r>
                  <a:rPr lang="en-US" altLang="zh-CN" sz="2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化学社团同学将铁丝折成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爱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”“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”“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中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”“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华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”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造型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放在垫有宣纸的培养皿中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再</a:t>
                </a:r>
              </a:p>
              <a:p>
                <a:pPr latinLnBrk="1">
                  <a:lnSpc>
                    <a:spcPts val="4200"/>
                  </a:lnSpc>
                </a:pPr>
                <a:r>
                  <a:rPr lang="en-US" altLang="zh-CN" sz="2400" b="0" i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加入硫酸铜溶液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一段时间后铁丝表面变成红色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回答</a:t>
                </a:r>
                <a14:m>
                  <m:oMath xmlns:m="http://schemas.openxmlformats.org/officeDocument/2006/math"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altLang="zh-CN" sz="24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题</a:t>
                </a:r>
                <a:r>
                  <a:rPr lang="en-US" altLang="zh-CN" sz="2400" b="0" i="0" dirty="0">
                    <a:solidFill>
                      <a:srgbClr val="000000"/>
                    </a:solidFill>
                    <a:latin typeface="Times New Roman" pitchFamily="34" charset="0"/>
                    <a:ea typeface="SimSun" pitchFamily="34" charset="-122"/>
                    <a:cs typeface="Times New Roman" pitchFamily="34" charset="-120"/>
                  </a:rPr>
                  <a:t>。</a:t>
                </a:r>
                <a:endParaRPr lang="en-US" altLang="zh-CN" sz="2400" dirty="0"/>
              </a:p>
            </p:txBody>
          </p:sp>
        </mc:Choice>
        <mc:Fallback>
          <p:sp>
            <p:nvSpPr>
              <p:cNvPr id="2" name="QM_5_BD.7_1#7a8b19f1a?vcp=1&amp;pid=b06e69053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749468"/>
                <a:ext cx="11183112" cy="1033399"/>
              </a:xfrm>
              <a:prstGeom prst="rect">
                <a:avLst/>
              </a:prstGeom>
              <a:blipFill>
                <a:blip r:embed="rId3"/>
                <a:stretch>
                  <a:fillRect l="-1690" r="-981" b="-147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6_BD.8_1#5318b3890?vcp=1&amp;pid=7a8b19f1a&amp;color=0,0,0&amp;vtp=1&amp;bbb=1"/>
          <p:cNvSpPr/>
          <p:nvPr/>
        </p:nvSpPr>
        <p:spPr>
          <a:xfrm>
            <a:off x="502920" y="2788582"/>
            <a:ext cx="1118311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3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3.［2025湖南中考］铁丝能折成特定的造型，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体现铁丝具有的性质是(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)</a:t>
            </a:r>
            <a:endParaRPr lang="en-US" altLang="zh-CN" sz="2400" dirty="0"/>
          </a:p>
        </p:txBody>
      </p:sp>
      <p:sp>
        <p:nvSpPr>
          <p:cNvPr id="4" name="QC_6_AN.9_1#5318b3890.bracket?vcp=1&amp;pid=7a8b19f1a&amp;color=0,0,0&amp;vpa=3&amp;vtp=1"/>
          <p:cNvSpPr/>
          <p:nvPr/>
        </p:nvSpPr>
        <p:spPr>
          <a:xfrm>
            <a:off x="9803256" y="2786677"/>
            <a:ext cx="441389" cy="4881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3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</a:t>
            </a:r>
            <a:endParaRPr lang="en-US" altLang="zh-CN" sz="2400" dirty="0"/>
          </a:p>
        </p:txBody>
      </p:sp>
      <p:sp>
        <p:nvSpPr>
          <p:cNvPr id="5" name="QC_6_BD.8_2#5318b3890.choices?vcp=1&amp;pid=7a8b19f1a&amp;color=0,0,0&amp;vtp=1&amp;bbb=1"/>
          <p:cNvSpPr/>
          <p:nvPr/>
        </p:nvSpPr>
        <p:spPr>
          <a:xfrm>
            <a:off x="502920" y="3337920"/>
            <a:ext cx="11183112" cy="4841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300"/>
              </a:lnSpc>
              <a:tabLst>
                <a:tab pos="2862453" algn="l"/>
                <a:tab pos="5699506" algn="l"/>
                <a:tab pos="8536559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.导电性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B.导热性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C.能弯曲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Times New Roman" pitchFamily="34" charset="0"/>
                <a:ea typeface="SimSun" pitchFamily="34" charset="-122"/>
                <a:cs typeface="Times New Roman" pitchFamily="34" charset="-120"/>
              </a:rPr>
              <a:t>.熔点高</a:t>
            </a:r>
            <a:endParaRPr lang="en-US" altLang="zh-CN" sz="2400" dirty="0"/>
          </a:p>
        </p:txBody>
      </p:sp>
      <p:sp>
        <p:nvSpPr>
          <p:cNvPr id="6" name="QC_6_AS.10_1#5318b3890?vcp=1&amp;pid=7a8b19f1a&amp;color=0,0,0&amp;vtp=1&amp;bbb=1&amp;hb=1"/>
          <p:cNvSpPr/>
          <p:nvPr/>
        </p:nvSpPr>
        <p:spPr>
          <a:xfrm>
            <a:off x="502920" y="3888783"/>
            <a:ext cx="11183112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铁丝能折成特定的造型，说明铁丝可以改变形状，具有能弯曲的性质，</a:t>
            </a: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C符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合题意</a:t>
            </a:r>
            <a:r>
              <a:rPr lang="en-US" altLang="zh-CN" sz="2400" b="0" i="0" dirty="0">
                <a:solidFill>
                  <a:srgbClr val="FF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1058</Words>
  <Application>Microsoft Office PowerPoint</Application>
  <PresentationFormat>宽屏</PresentationFormat>
  <Paragraphs>168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6" baseType="lpstr">
      <vt:lpstr>Alibaba PuHuiTi Regular</vt:lpstr>
      <vt:lpstr>阿里妈妈数黑体</vt:lpstr>
      <vt:lpstr>KaiTi</vt:lpstr>
      <vt:lpstr>SimSun</vt:lpstr>
      <vt:lpstr>微软雅黑</vt:lpstr>
      <vt:lpstr>Arial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2025-08-26T11:59:29Z</dcterms:created>
  <dcterms:modified xsi:type="dcterms:W3CDTF">2025-08-26T12:01:59Z</dcterms:modified>
  <cp:category/>
  <cp:contentStatus/>
</cp:coreProperties>
</file>